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2.xml" ContentType="application/vnd.openxmlformats-officedocument.presentationml.slide+xml"/>
  <Override PartName="/ppt/theme/theme2.xml" ContentType="application/vnd.openxmlformats-officedocument.theme+xml"/>
  <Override PartName="/ppt/notesSlides/notesSlide11.xml" ContentType="application/vnd.openxmlformats-officedocument.presentationml.notes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pdf" ContentType="application/pdf"/>
  <Override PartName="/ppt/slideLayouts/slideLayout12.xml" ContentType="application/vnd.openxmlformats-officedocument.presentationml.slideLayout+xml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9" r:id="rId10"/>
    <p:sldId id="264" r:id="rId11"/>
    <p:sldId id="270" r:id="rId12"/>
    <p:sldId id="276" r:id="rId13"/>
    <p:sldId id="277" r:id="rId14"/>
    <p:sldId id="278" r:id="rId15"/>
    <p:sldId id="266" r:id="rId16"/>
    <p:sldId id="268" r:id="rId17"/>
    <p:sldId id="274" r:id="rId18"/>
    <p:sldId id="273" r:id="rId19"/>
    <p:sldId id="271" r:id="rId20"/>
    <p:sldId id="275" r:id="rId21"/>
    <p:sldId id="282" r:id="rId22"/>
    <p:sldId id="283" r:id="rId23"/>
    <p:sldId id="284" r:id="rId24"/>
    <p:sldId id="272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79652" autoAdjust="0"/>
  </p:normalViewPr>
  <p:slideViewPr>
    <p:cSldViewPr snapToGrid="0" snapToObjects="1">
      <p:cViewPr varScale="1">
        <p:scale>
          <a:sx n="131" d="100"/>
          <a:sy n="131" d="100"/>
        </p:scale>
        <p:origin x="-1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1" Type="http://schemas.openxmlformats.org/officeDocument/2006/relationships/viewProps" Target="viewProps.xml"/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30" Type="http://schemas.openxmlformats.org/officeDocument/2006/relationships/presProps" Target="presProps.xml"/><Relationship Id="rId11" Type="http://schemas.openxmlformats.org/officeDocument/2006/relationships/slide" Target="slides/slide10.xml"/><Relationship Id="rId29" Type="http://schemas.openxmlformats.org/officeDocument/2006/relationships/printerSettings" Target="printerSettings/printerSettings1.bin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BF97-BCF0-BD46-8B5D-429A86F10626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6FEEF-C165-1448-9030-2EFFDE3579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The purpose of this</a:t>
            </a:r>
            <a:r>
              <a:rPr lang="en-US" baseline="0" dirty="0" smtClean="0"/>
              <a:t> slide is to give a brief and simple description of </a:t>
            </a:r>
            <a:r>
              <a:rPr lang="en-US" baseline="0" dirty="0" err="1" smtClean="0"/>
              <a:t>FloVis</a:t>
            </a:r>
            <a:endParaRPr lang="en-US" baseline="0" dirty="0" smtClean="0"/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 The next few slides will give a brief intro to one of the </a:t>
            </a:r>
            <a:r>
              <a:rPr lang="en-US" baseline="0" dirty="0" err="1" smtClean="0"/>
              <a:t>plugins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FlowBundle</a:t>
            </a:r>
            <a:r>
              <a:rPr lang="en-US" baseline="0" dirty="0" smtClean="0"/>
              <a:t>. This will serve two purposes: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1. Those who are new to </a:t>
            </a:r>
            <a:r>
              <a:rPr lang="en-US" baseline="0" dirty="0" err="1" smtClean="0"/>
              <a:t>FloVis</a:t>
            </a:r>
            <a:r>
              <a:rPr lang="en-US" baseline="0" dirty="0" smtClean="0"/>
              <a:t> will get more of an intro into what has been done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2. It will help me to argue to the need for a starting point (or overview) </a:t>
            </a:r>
            <a:r>
              <a:rPr lang="en-US" baseline="0" dirty="0" smtClean="0"/>
              <a:t>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Here I discuss</a:t>
            </a:r>
            <a:r>
              <a:rPr lang="en-US" baseline="0" dirty="0" smtClean="0"/>
              <a:t> how the </a:t>
            </a:r>
            <a:r>
              <a:rPr lang="en-US" baseline="0" dirty="0" err="1" smtClean="0"/>
              <a:t>treemap</a:t>
            </a:r>
            <a:r>
              <a:rPr lang="en-US" baseline="0" dirty="0" smtClean="0"/>
              <a:t> might give us insight into the particular subgroup of the Security </a:t>
            </a:r>
            <a:r>
              <a:rPr lang="en-US" baseline="0" dirty="0" err="1" smtClean="0"/>
              <a:t>IPs</a:t>
            </a:r>
            <a:r>
              <a:rPr lang="en-US" baseline="0" dirty="0" smtClean="0"/>
              <a:t> that should be investigated further, since that’s where the majority of bytes is being transferred.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 the next few slides are a drill down from this point down to the </a:t>
            </a:r>
            <a:r>
              <a:rPr lang="en-US" baseline="0" dirty="0" err="1" smtClean="0"/>
              <a:t>SiLK</a:t>
            </a:r>
            <a:r>
              <a:rPr lang="en-US" baseline="0" dirty="0" smtClean="0"/>
              <a:t> query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Here we see that the host we selected from the </a:t>
            </a:r>
            <a:r>
              <a:rPr lang="en-US" dirty="0" err="1" smtClean="0"/>
              <a:t>TreeMap</a:t>
            </a:r>
            <a:r>
              <a:rPr lang="en-US" dirty="0" smtClean="0"/>
              <a:t> is communicating with two subnets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The host is displaying unexpected SSH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SSH 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This is really “In Progress” work… since </a:t>
            </a:r>
            <a:r>
              <a:rPr lang="en-US" dirty="0" err="1" smtClean="0"/>
              <a:t>Teryl</a:t>
            </a:r>
            <a:r>
              <a:rPr lang="en-US" dirty="0" smtClean="0"/>
              <a:t> has been</a:t>
            </a:r>
            <a:r>
              <a:rPr lang="en-US" baseline="0" dirty="0" smtClean="0"/>
              <a:t> working on allowing us to have inter-visualization communication.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What references should</a:t>
            </a:r>
            <a:r>
              <a:rPr lang="en-US" baseline="0" dirty="0" smtClean="0"/>
              <a:t> we include here??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Do you see that nice red line? Wow, that’s a nice red line!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This will not be a detailed description of how drill-down works with </a:t>
            </a:r>
            <a:r>
              <a:rPr lang="en-US" dirty="0" err="1" smtClean="0"/>
              <a:t>FlowBundle</a:t>
            </a:r>
            <a:r>
              <a:rPr lang="en-US" dirty="0" smtClean="0"/>
              <a:t>, but rather just an illustration</a:t>
            </a:r>
            <a:r>
              <a:rPr lang="en-US" baseline="0" dirty="0" smtClean="0"/>
              <a:t> that it can be done</a:t>
            </a:r>
          </a:p>
          <a:p>
            <a:pPr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Explain the various</a:t>
            </a:r>
            <a:r>
              <a:rPr lang="en-US" baseline="0" dirty="0" smtClean="0"/>
              <a:t> portions of the interface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 note, the </a:t>
            </a:r>
            <a:r>
              <a:rPr lang="en-US" baseline="0" dirty="0" err="1" smtClean="0"/>
              <a:t>treemap</a:t>
            </a:r>
            <a:r>
              <a:rPr lang="en-US" baseline="0" dirty="0" smtClean="0"/>
              <a:t> now has labeling on mouse over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Here</a:t>
            </a:r>
            <a:r>
              <a:rPr lang="en-US" baseline="0" dirty="0" smtClean="0"/>
              <a:t> is where I will describe how we go from a handwritten hierarchy to various visual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The next three slides (inclusive) are shown very quickly to demonstrate</a:t>
            </a:r>
            <a:r>
              <a:rPr lang="en-US" baseline="0" dirty="0" smtClean="0"/>
              <a:t> that we can change the volume attribute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We notice (from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treemap</a:t>
            </a:r>
            <a:r>
              <a:rPr lang="en-US" baseline="0" dirty="0" smtClean="0"/>
              <a:t>) that one of the IP-groups has the largest proportion of flows, but the smallest proportion of bytes and packets.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Is that interesting? Maybe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More about transitioning will be explained</a:t>
            </a:r>
            <a:r>
              <a:rPr lang="en-US" baseline="0" dirty="0" smtClean="0"/>
              <a:t> during the case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Here we see that communication</a:t>
            </a:r>
            <a:r>
              <a:rPr lang="en-US" baseline="0" dirty="0" smtClean="0"/>
              <a:t> occurs between the Security and </a:t>
            </a:r>
            <a:r>
              <a:rPr lang="en-US" baseline="0" dirty="0" err="1" smtClean="0"/>
              <a:t>wlan</a:t>
            </a:r>
            <a:r>
              <a:rPr lang="en-US" baseline="0" dirty="0" smtClean="0"/>
              <a:t> groups. There is supposed to be no communication at all between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6FEEF-C165-1448-9030-2EFFDE3579F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F430-1A57-4344-A578-A6439936267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F13EC82B-69BD-AD41-B7BC-953A1E29CAC0}" type="datetimeFigureOut">
              <a:rPr lang="en-US" smtClean="0"/>
              <a:pPr/>
              <a:t>10/11/09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BD68534B-C289-6545-AB0F-50DF4B921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eg"/><Relationship Id="rId5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26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eg"/><Relationship Id="rId5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d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904" y="3714095"/>
            <a:ext cx="8472010" cy="121284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OverFlow</a:t>
            </a:r>
            <a:r>
              <a:rPr lang="en-US" sz="3600" dirty="0" smtClean="0"/>
              <a:t>: An Overview Visualization for Network Analysis</a:t>
            </a:r>
            <a:endParaRPr lang="en-US" sz="3600" dirty="0"/>
          </a:p>
        </p:txBody>
      </p:sp>
      <p:pic>
        <p:nvPicPr>
          <p:cNvPr id="4" name="Picture 3" descr="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486" y="1079695"/>
            <a:ext cx="2752214" cy="2326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330200" dir="900000" sx="107000" sy="107000" kx="110000" ky="200000" algn="tl" rotWithShape="0">
              <a:srgbClr val="000000">
                <a:alpha val="29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20738" y="5404602"/>
            <a:ext cx="7542212" cy="43569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J. Glanfield, S. Brooks, T. Taylor, D. Paterson, C. Smith, C. Gates, J. McHugh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 arbitrary network hierarchies:</a:t>
            </a:r>
          </a:p>
          <a:p>
            <a:pPr lvl="1"/>
            <a:r>
              <a:rPr lang="en-US" dirty="0" smtClean="0"/>
              <a:t>By hand:</a:t>
            </a:r>
          </a:p>
          <a:p>
            <a:pPr lvl="2"/>
            <a:r>
              <a:rPr lang="en-US" dirty="0" smtClean="0"/>
              <a:t>192.168.0.0/16</a:t>
            </a:r>
          </a:p>
          <a:p>
            <a:pPr lvl="3"/>
            <a:r>
              <a:rPr lang="en-US" dirty="0" smtClean="0"/>
              <a:t>192.168.2.0/24	</a:t>
            </a:r>
          </a:p>
          <a:p>
            <a:pPr lvl="3"/>
            <a:r>
              <a:rPr lang="en-US" dirty="0" smtClean="0"/>
              <a:t>192.168.5.0/24</a:t>
            </a:r>
          </a:p>
          <a:p>
            <a:pPr lvl="3">
              <a:buNone/>
            </a:pPr>
            <a:endParaRPr lang="en-US" dirty="0" smtClean="0"/>
          </a:p>
          <a:p>
            <a:pPr lvl="1"/>
            <a:r>
              <a:rPr lang="en-US" dirty="0" smtClean="0"/>
              <a:t>Or: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 descr="bran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230" y="2712589"/>
            <a:ext cx="5562870" cy="3896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circl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42618" y="2368099"/>
            <a:ext cx="1097499" cy="3166556"/>
          </a:xfrm>
          <a:prstGeom prst="rect">
            <a:avLst/>
          </a:prstGeom>
          <a:ln w="28575" cmpd="sng">
            <a:solidFill>
              <a:schemeClr val="accent3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Hierarchies</a:t>
            </a:r>
            <a:endParaRPr lang="en-US" dirty="0"/>
          </a:p>
        </p:txBody>
      </p:sp>
      <p:pic>
        <p:nvPicPr>
          <p:cNvPr id="4" name="Picture 3" descr="branc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3077621" cy="2155439"/>
          </a:xfrm>
          <a:prstGeom prst="rect">
            <a:avLst/>
          </a:prstGeom>
        </p:spPr>
      </p:pic>
      <p:pic>
        <p:nvPicPr>
          <p:cNvPr id="7" name="Picture 6" descr="treema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939" y="4546955"/>
            <a:ext cx="2686091" cy="1931640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rot="5400000">
            <a:off x="3901659" y="2239545"/>
            <a:ext cx="822960" cy="822960"/>
          </a:xfrm>
          <a:prstGeom prst="bentArrow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Bent Arrow 9"/>
          <p:cNvSpPr/>
          <p:nvPr/>
        </p:nvSpPr>
        <p:spPr>
          <a:xfrm>
            <a:off x="4425100" y="4721466"/>
            <a:ext cx="813816" cy="868680"/>
          </a:xfrm>
          <a:prstGeom prst="bentArrow">
            <a:avLst/>
          </a:prstGeom>
          <a:solidFill>
            <a:schemeClr val="accent2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959796" y="3679432"/>
            <a:ext cx="4008561" cy="2876722"/>
            <a:chOff x="4959796" y="3679432"/>
            <a:chExt cx="4008561" cy="2876722"/>
          </a:xfrm>
        </p:grpSpPr>
        <p:sp>
          <p:nvSpPr>
            <p:cNvPr id="12" name="Rectangle 11"/>
            <p:cNvSpPr/>
            <p:nvPr/>
          </p:nvSpPr>
          <p:spPr>
            <a:xfrm>
              <a:off x="6058836" y="4462181"/>
              <a:ext cx="2909521" cy="209397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/>
            <p:cNvCxnSpPr/>
            <p:nvPr/>
          </p:nvCxnSpPr>
          <p:spPr>
            <a:xfrm>
              <a:off x="4959796" y="3679432"/>
              <a:ext cx="1952128" cy="763359"/>
            </a:xfrm>
            <a:prstGeom prst="curvedConnector3">
              <a:avLst>
                <a:gd name="adj1" fmla="val 100156"/>
              </a:avLst>
            </a:prstGeom>
            <a:ln>
              <a:solidFill>
                <a:schemeClr val="accent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705986" y="4097410"/>
            <a:ext cx="4204207" cy="2410269"/>
            <a:chOff x="4705986" y="4097410"/>
            <a:chExt cx="4204207" cy="2410269"/>
          </a:xfrm>
        </p:grpSpPr>
        <p:sp>
          <p:nvSpPr>
            <p:cNvPr id="14" name="Rectangle 13"/>
            <p:cNvSpPr/>
            <p:nvPr/>
          </p:nvSpPr>
          <p:spPr>
            <a:xfrm>
              <a:off x="6088386" y="5400115"/>
              <a:ext cx="2821807" cy="1107564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urved Connector 23"/>
            <p:cNvCxnSpPr/>
            <p:nvPr/>
          </p:nvCxnSpPr>
          <p:spPr>
            <a:xfrm>
              <a:off x="4705986" y="4097410"/>
              <a:ext cx="1624290" cy="1302705"/>
            </a:xfrm>
            <a:prstGeom prst="curvedConnector3">
              <a:avLst>
                <a:gd name="adj1" fmla="val 99536"/>
              </a:avLst>
            </a:prstGeom>
            <a:ln>
              <a:solidFill>
                <a:srgbClr val="FFFF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425100" y="3907085"/>
            <a:ext cx="3940945" cy="2581203"/>
            <a:chOff x="4425100" y="3907085"/>
            <a:chExt cx="3940945" cy="2581203"/>
          </a:xfrm>
        </p:grpSpPr>
        <p:sp>
          <p:nvSpPr>
            <p:cNvPr id="15" name="Rectangle 14"/>
            <p:cNvSpPr/>
            <p:nvPr/>
          </p:nvSpPr>
          <p:spPr>
            <a:xfrm>
              <a:off x="7075603" y="5448589"/>
              <a:ext cx="1290442" cy="10396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/>
            <p:cNvCxnSpPr/>
            <p:nvPr/>
          </p:nvCxnSpPr>
          <p:spPr>
            <a:xfrm>
              <a:off x="4425100" y="3907085"/>
              <a:ext cx="2650503" cy="219106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Volumes</a:t>
            </a:r>
            <a:endParaRPr lang="en-US" dirty="0"/>
          </a:p>
        </p:txBody>
      </p:sp>
      <p:pic>
        <p:nvPicPr>
          <p:cNvPr id="4" name="Picture 3" descr="Picture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650318"/>
            <a:ext cx="8229600" cy="471559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326427">
            <a:off x="528852" y="2206171"/>
            <a:ext cx="822960" cy="459955"/>
          </a:xfrm>
          <a:prstGeom prst="rightArrow">
            <a:avLst/>
          </a:prstGeom>
          <a:solidFill>
            <a:schemeClr val="accent2"/>
          </a:solidFill>
          <a:ln w="12700" cmpd="sng">
            <a:solidFill>
              <a:srgbClr val="FFFF00"/>
            </a:solidFill>
          </a:ln>
          <a:effectLst>
            <a:outerShdw blurRad="40000" dist="99187" dir="5400000" sx="110000" sy="11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Volumes</a:t>
            </a:r>
            <a:endParaRPr lang="en-US" dirty="0"/>
          </a:p>
        </p:txBody>
      </p:sp>
      <p:pic>
        <p:nvPicPr>
          <p:cNvPr id="5" name="Picture 4" descr="Picture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0651"/>
            <a:ext cx="8229600" cy="465486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9326427">
            <a:off x="584312" y="2261621"/>
            <a:ext cx="822960" cy="459955"/>
          </a:xfrm>
          <a:prstGeom prst="rightArrow">
            <a:avLst/>
          </a:prstGeom>
          <a:solidFill>
            <a:schemeClr val="accent2"/>
          </a:solidFill>
          <a:ln w="12700" cmpd="sng">
            <a:solidFill>
              <a:srgbClr val="FFFF00"/>
            </a:solidFill>
          </a:ln>
          <a:effectLst>
            <a:outerShdw blurRad="40000" dist="99187" dir="5400000" sx="110000" sy="11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Volumes</a:t>
            </a:r>
            <a:endParaRPr lang="en-US" dirty="0"/>
          </a:p>
        </p:txBody>
      </p:sp>
      <p:pic>
        <p:nvPicPr>
          <p:cNvPr id="5" name="Picture 4" descr="Pictur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1772"/>
            <a:ext cx="8229600" cy="465486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9326427">
            <a:off x="632781" y="2203451"/>
            <a:ext cx="822960" cy="459955"/>
          </a:xfrm>
          <a:prstGeom prst="rightArrow">
            <a:avLst/>
          </a:prstGeom>
          <a:solidFill>
            <a:schemeClr val="accent2"/>
          </a:solidFill>
          <a:ln w="12700" cmpd="sng">
            <a:solidFill>
              <a:srgbClr val="FFFF00"/>
            </a:solidFill>
          </a:ln>
          <a:effectLst>
            <a:outerShdw blurRad="40000" dist="99187" dir="5400000" sx="110000" sy="11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Communications</a:t>
            </a:r>
            <a:endParaRPr lang="en-US" dirty="0"/>
          </a:p>
        </p:txBody>
      </p:sp>
      <p:pic>
        <p:nvPicPr>
          <p:cNvPr id="6" name="Picture 5" descr="com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155" y="2033161"/>
            <a:ext cx="5037174" cy="44500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Transitioning Over Time</a:t>
            </a:r>
            <a:endParaRPr lang="en-US" dirty="0"/>
          </a:p>
        </p:txBody>
      </p:sp>
      <p:pic>
        <p:nvPicPr>
          <p:cNvPr id="4" name="Picture 3" descr="case_study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17638"/>
            <a:ext cx="8229600" cy="4735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3436" y="5118960"/>
            <a:ext cx="5607543" cy="523529"/>
          </a:xfrm>
          <a:prstGeom prst="rect">
            <a:avLst/>
          </a:prstGeom>
          <a:noFill/>
          <a:ln w="28575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Network:</a:t>
            </a:r>
          </a:p>
          <a:p>
            <a:pPr lvl="1"/>
            <a:r>
              <a:rPr lang="en-US" dirty="0" smtClean="0"/>
              <a:t>/17</a:t>
            </a:r>
          </a:p>
          <a:p>
            <a:pPr lvl="1"/>
            <a:r>
              <a:rPr lang="en-US" dirty="0" smtClean="0"/>
              <a:t>Separated into 3 hierarchies:</a:t>
            </a:r>
          </a:p>
          <a:p>
            <a:pPr lvl="2"/>
            <a:r>
              <a:rPr lang="en-US" dirty="0" smtClean="0"/>
              <a:t>Admin, Security, and </a:t>
            </a:r>
            <a:r>
              <a:rPr lang="en-US" dirty="0" err="1" smtClean="0"/>
              <a:t>wlan</a:t>
            </a:r>
            <a:r>
              <a:rPr lang="en-US" dirty="0" smtClean="0"/>
              <a:t> (public access)</a:t>
            </a:r>
          </a:p>
          <a:p>
            <a:pPr lvl="2"/>
            <a:r>
              <a:rPr lang="en-US" dirty="0" smtClean="0"/>
              <a:t>1 other group introduced for ‘outside’ </a:t>
            </a:r>
            <a:r>
              <a:rPr lang="en-US" dirty="0" err="1" smtClean="0"/>
              <a:t>IPs</a:t>
            </a: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Protocol/volume aggregates</a:t>
            </a:r>
          </a:p>
          <a:p>
            <a:pPr lvl="2"/>
            <a:r>
              <a:rPr lang="en-US" dirty="0" err="1" smtClean="0"/>
              <a:t>SiLK</a:t>
            </a:r>
            <a:r>
              <a:rPr lang="en-US" dirty="0" smtClean="0"/>
              <a:t> tools used to generate protocol bags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2" y="1252473"/>
            <a:ext cx="1839906" cy="1882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930" y="2194493"/>
            <a:ext cx="1839907" cy="18826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434" y="2194493"/>
            <a:ext cx="3695366" cy="3608303"/>
          </a:xfrm>
          <a:prstGeom prst="rect">
            <a:avLst/>
          </a:prstGeom>
          <a:ln>
            <a:noFill/>
          </a:ln>
          <a:effectLst>
            <a:reflection stA="50000" endPos="16000" dist="63500" dir="5400000" sy="-100000" algn="bl" rotWithShape="0"/>
          </a:effectLst>
          <a:scene3d>
            <a:camera prst="orthographicFront"/>
            <a:lightRig rig="threePt" dir="t"/>
          </a:scene3d>
          <a:sp3d>
            <a:bevelT w="127000" h="114300"/>
            <a:bevelB w="127000" h="114300"/>
          </a:sp3d>
        </p:spPr>
      </p:pic>
      <p:pic>
        <p:nvPicPr>
          <p:cNvPr id="11" name="Picture 10" descr="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931" y="4781487"/>
            <a:ext cx="1839906" cy="18826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33" y="4077107"/>
            <a:ext cx="1839906" cy="17965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Straight Connector 12"/>
          <p:cNvCxnSpPr/>
          <p:nvPr/>
        </p:nvCxnSpPr>
        <p:spPr>
          <a:xfrm flipV="1">
            <a:off x="1798786" y="3202951"/>
            <a:ext cx="4037090" cy="1058559"/>
          </a:xfrm>
          <a:prstGeom prst="line">
            <a:avLst/>
          </a:prstGeom>
          <a:ln w="63500">
            <a:solidFill>
              <a:srgbClr val="FF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5631" y="883141"/>
            <a:ext cx="18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Day 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42929" y="4412155"/>
            <a:ext cx="183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Day 4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5631" y="3707775"/>
            <a:ext cx="183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Day 3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42930" y="1825161"/>
            <a:ext cx="183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Day 2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ee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7" y="2038595"/>
            <a:ext cx="7721600" cy="3578225"/>
          </a:xfrm>
          <a:prstGeom prst="rect">
            <a:avLst/>
          </a:prstGeom>
          <a:ln w="28575" cmpd="sng">
            <a:solidFill>
              <a:schemeClr val="accent3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79437" y="1192078"/>
            <a:ext cx="2171489" cy="2268630"/>
            <a:chOff x="6010367" y="2559480"/>
            <a:chExt cx="2171489" cy="2268630"/>
          </a:xfrm>
        </p:grpSpPr>
        <p:sp>
          <p:nvSpPr>
            <p:cNvPr id="15" name="Rectangle 14"/>
            <p:cNvSpPr/>
            <p:nvPr/>
          </p:nvSpPr>
          <p:spPr>
            <a:xfrm>
              <a:off x="6010367" y="2559480"/>
              <a:ext cx="2171489" cy="64956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  <a:effectLst>
              <a:outerShdw blurRad="40005" dist="22987" dir="3540000" sx="105000" sy="105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111.222.235.167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Connector 15"/>
            <p:cNvCxnSpPr>
              <a:stCxn id="15" idx="2"/>
            </p:cNvCxnSpPr>
            <p:nvPr/>
          </p:nvCxnSpPr>
          <p:spPr>
            <a:xfrm rot="5400000">
              <a:off x="6039381" y="3771378"/>
              <a:ext cx="1619064" cy="494399"/>
            </a:xfrm>
            <a:prstGeom prst="line">
              <a:avLst/>
            </a:prstGeom>
            <a:ln w="31750">
              <a:solidFill>
                <a:schemeClr val="tx1"/>
              </a:solidFill>
              <a:prstDash val="sysDash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ounded Rectangular Callout 6"/>
          <p:cNvSpPr/>
          <p:nvPr/>
        </p:nvSpPr>
        <p:spPr>
          <a:xfrm>
            <a:off x="2952386" y="4136695"/>
            <a:ext cx="3057981" cy="457200"/>
          </a:xfrm>
          <a:prstGeom prst="wedgeRoundRectCallout">
            <a:avLst>
              <a:gd name="adj1" fmla="val 32818"/>
              <a:gd name="adj2" fmla="val -274661"/>
              <a:gd name="adj3" fmla="val 16667"/>
            </a:avLst>
          </a:prstGeom>
          <a:solidFill>
            <a:schemeClr val="accent2"/>
          </a:solidFill>
          <a:ln w="28575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Should we drill down here?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34784" y="1625446"/>
            <a:ext cx="1996993" cy="3371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Volume: BYTES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FloVis</a:t>
            </a:r>
            <a:r>
              <a:rPr lang="en-US" dirty="0" smtClean="0"/>
              <a:t>: crash course</a:t>
            </a:r>
          </a:p>
          <a:p>
            <a:r>
              <a:rPr lang="en-US" dirty="0" err="1" smtClean="0"/>
              <a:t>OverFlow</a:t>
            </a:r>
            <a:endParaRPr lang="en-US" dirty="0" smtClean="0"/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Description</a:t>
            </a:r>
          </a:p>
          <a:p>
            <a:pPr lvl="1"/>
            <a:r>
              <a:rPr lang="en-US" smtClean="0"/>
              <a:t>Case Study</a:t>
            </a:r>
          </a:p>
          <a:p>
            <a:r>
              <a:rPr lang="en-US" dirty="0" smtClean="0"/>
              <a:t>Future Work &amp; Conclusions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5" name="Picture 4" descr="Picture 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01" y="1609007"/>
            <a:ext cx="7752508" cy="484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30223" y="5681269"/>
            <a:ext cx="940332" cy="29085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4" name="Picture 3" descr="Pictur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55" y="1431541"/>
            <a:ext cx="7864723" cy="49154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12949" y="2765776"/>
            <a:ext cx="2447251" cy="55690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Unexpected SSH traffic</a:t>
            </a:r>
            <a:endParaRPr lang="en-US" dirty="0"/>
          </a:p>
        </p:txBody>
      </p:sp>
      <p:cxnSp>
        <p:nvCxnSpPr>
          <p:cNvPr id="6" name="Curved Connector 5"/>
          <p:cNvCxnSpPr/>
          <p:nvPr/>
        </p:nvCxnSpPr>
        <p:spPr>
          <a:xfrm>
            <a:off x="3043961" y="3480505"/>
            <a:ext cx="1812804" cy="885820"/>
          </a:xfrm>
          <a:prstGeom prst="curvedConnector3">
            <a:avLst>
              <a:gd name="adj1" fmla="val -5080"/>
            </a:avLst>
          </a:prstGeom>
          <a:ln>
            <a:solidFill>
              <a:schemeClr val="accent4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782682" y="1700678"/>
            <a:ext cx="5526701" cy="4698022"/>
            <a:chOff x="1782682" y="1700678"/>
            <a:chExt cx="5526701" cy="4698022"/>
          </a:xfrm>
        </p:grpSpPr>
        <p:pic>
          <p:nvPicPr>
            <p:cNvPr id="5" name="Picture 4" descr="query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2682" y="1700678"/>
              <a:ext cx="5526701" cy="469802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302879" y="2666125"/>
              <a:ext cx="1400283" cy="3703489"/>
            </a:xfrm>
            <a:prstGeom prst="rect">
              <a:avLst/>
            </a:prstGeom>
            <a:solidFill>
              <a:srgbClr val="80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4646156" y="1990195"/>
              <a:ext cx="685623" cy="181485"/>
            </a:xfrm>
            <a:prstGeom prst="rect">
              <a:avLst/>
            </a:prstGeom>
            <a:solidFill>
              <a:srgbClr val="80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5828841" y="2666125"/>
              <a:ext cx="811647" cy="3703489"/>
            </a:xfrm>
            <a:prstGeom prst="rect">
              <a:avLst/>
            </a:prstGeom>
            <a:solidFill>
              <a:srgbClr val="80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2859772" y="2009585"/>
              <a:ext cx="472309" cy="181485"/>
            </a:xfrm>
            <a:prstGeom prst="rect">
              <a:avLst/>
            </a:prstGeom>
            <a:solidFill>
              <a:srgbClr val="80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FloVis</a:t>
            </a:r>
            <a:r>
              <a:rPr lang="en-US" dirty="0" smtClean="0"/>
              <a:t>: Context</a:t>
            </a:r>
            <a:endParaRPr lang="en-US" dirty="0"/>
          </a:p>
        </p:txBody>
      </p:sp>
      <p:pic>
        <p:nvPicPr>
          <p:cNvPr id="4" name="Picture 3" descr="Picture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2" y="1485591"/>
            <a:ext cx="4738598" cy="2680269"/>
          </a:xfrm>
          <a:prstGeom prst="rect">
            <a:avLst/>
          </a:prstGeom>
          <a:ln w="12700" cmpd="sng">
            <a:solidFill>
              <a:schemeClr val="accent3">
                <a:lumMod val="50000"/>
              </a:schemeClr>
            </a:solidFill>
          </a:ln>
          <a:effectLst>
            <a:outerShdw blurRad="50800" dist="38100" dir="13500000" sx="102000" sy="102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176" y="2406694"/>
            <a:ext cx="4267300" cy="2667063"/>
          </a:xfrm>
          <a:prstGeom prst="rect">
            <a:avLst/>
          </a:prstGeom>
          <a:ln w="12700" cmpd="sng">
            <a:solidFill>
              <a:schemeClr val="accent3">
                <a:lumMod val="50000"/>
              </a:schemeClr>
            </a:solidFill>
          </a:ln>
          <a:effectLst>
            <a:outerShdw blurRad="50800" dist="38100" dir="13500000" sx="102000" sy="102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Picture 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944" y="3315829"/>
            <a:ext cx="4435987" cy="2772491"/>
          </a:xfrm>
          <a:prstGeom prst="rect">
            <a:avLst/>
          </a:prstGeom>
          <a:ln w="12700" cmpd="sng">
            <a:solidFill>
              <a:schemeClr val="accent3">
                <a:lumMod val="50000"/>
              </a:schemeClr>
            </a:solidFill>
          </a:ln>
          <a:effectLst>
            <a:outerShdw blurRad="50800" dist="38100" dir="13500000" sx="102000" sy="102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5201930" y="3917231"/>
            <a:ext cx="3549097" cy="2720242"/>
            <a:chOff x="5260094" y="3713636"/>
            <a:chExt cx="3549097" cy="2720242"/>
          </a:xfrm>
        </p:grpSpPr>
        <p:pic>
          <p:nvPicPr>
            <p:cNvPr id="8" name="Picture 7" descr="query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0094" y="3713636"/>
              <a:ext cx="3549097" cy="2720242"/>
            </a:xfrm>
            <a:prstGeom prst="rect">
              <a:avLst/>
            </a:prstGeom>
            <a:ln w="12700" cmpd="sng">
              <a:solidFill>
                <a:schemeClr val="accent3">
                  <a:lumMod val="50000"/>
                </a:schemeClr>
              </a:solidFill>
            </a:ln>
            <a:effectLst>
              <a:outerShdw blurRad="50800" dist="38100" dir="13500000" sx="102000" sy="102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5594150" y="4272648"/>
              <a:ext cx="899224" cy="2144389"/>
            </a:xfrm>
            <a:prstGeom prst="rect">
              <a:avLst/>
            </a:prstGeom>
            <a:solidFill>
              <a:srgbClr val="80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7098939" y="3881272"/>
              <a:ext cx="440288" cy="105083"/>
            </a:xfrm>
            <a:prstGeom prst="rect">
              <a:avLst/>
            </a:prstGeom>
            <a:solidFill>
              <a:srgbClr val="80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7858427" y="4272648"/>
              <a:ext cx="521218" cy="2144389"/>
            </a:xfrm>
            <a:prstGeom prst="rect">
              <a:avLst/>
            </a:prstGeom>
            <a:solidFill>
              <a:srgbClr val="80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5951772" y="3892499"/>
              <a:ext cx="303304" cy="105083"/>
            </a:xfrm>
            <a:prstGeom prst="rect">
              <a:avLst/>
            </a:prstGeom>
            <a:solidFill>
              <a:srgbClr val="80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 descr="plugi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58" y="1406992"/>
            <a:ext cx="6608491" cy="522445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accomplishments:</a:t>
            </a:r>
          </a:p>
          <a:p>
            <a:pPr lvl="1"/>
            <a:r>
              <a:rPr lang="en-US" dirty="0" smtClean="0"/>
              <a:t>1. Overview of network hierarchies</a:t>
            </a:r>
          </a:p>
          <a:p>
            <a:pPr lvl="2"/>
            <a:r>
              <a:rPr lang="en-US" dirty="0" smtClean="0"/>
              <a:t>User-defined</a:t>
            </a:r>
          </a:p>
          <a:p>
            <a:pPr lvl="1"/>
            <a:r>
              <a:rPr lang="en-US" dirty="0" smtClean="0"/>
              <a:t>2. High-level view of simple communication characteristics (e.g., volumes, connections)</a:t>
            </a:r>
          </a:p>
          <a:p>
            <a:pPr lvl="2"/>
            <a:r>
              <a:rPr lang="en-US" dirty="0" smtClean="0"/>
              <a:t>Assists the analyst in focusing attention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T. Taylor, D. Paterson, J. Glanfield, C. Gates, S. Brooks, J. McHugh (2009) </a:t>
            </a:r>
            <a:r>
              <a:rPr lang="en-US" dirty="0" err="1" smtClean="0"/>
              <a:t>FloVis</a:t>
            </a:r>
            <a:r>
              <a:rPr lang="en-US" dirty="0" smtClean="0"/>
              <a:t>: Flow Visualization System. In </a:t>
            </a:r>
            <a:r>
              <a:rPr lang="en-US" i="1" dirty="0" smtClean="0"/>
              <a:t>Proceedings of the </a:t>
            </a:r>
            <a:r>
              <a:rPr lang="en-US" i="1" dirty="0" err="1" smtClean="0"/>
              <a:t>Cybersecurity</a:t>
            </a:r>
            <a:r>
              <a:rPr lang="en-US" i="1" dirty="0" smtClean="0"/>
              <a:t> Applications and Technologies Conference for Homeland Security </a:t>
            </a:r>
            <a:r>
              <a:rPr lang="en-US" dirty="0" smtClean="0"/>
              <a:t>(CATCH). Washington, DC. March 3-4, 2009.</a:t>
            </a:r>
          </a:p>
          <a:p>
            <a:r>
              <a:rPr lang="en-US" dirty="0" err="1" smtClean="0"/>
              <a:t>Teryl</a:t>
            </a:r>
            <a:r>
              <a:rPr lang="en-US" dirty="0" smtClean="0"/>
              <a:t> Taylor, Stephen Brooks and John McHugh. </a:t>
            </a:r>
            <a:r>
              <a:rPr lang="en-US" dirty="0" err="1" smtClean="0"/>
              <a:t>NetBytes</a:t>
            </a:r>
            <a:r>
              <a:rPr lang="en-US" dirty="0" smtClean="0"/>
              <a:t> Viewer: An Entity-based </a:t>
            </a:r>
            <a:r>
              <a:rPr lang="en-US" dirty="0" err="1" smtClean="0"/>
              <a:t>NetFlow</a:t>
            </a:r>
            <a:r>
              <a:rPr lang="en-US" dirty="0" smtClean="0"/>
              <a:t> Visualization Utility for Identifying Intrusive Behavior. In </a:t>
            </a:r>
            <a:r>
              <a:rPr lang="en-US" dirty="0" err="1" smtClean="0"/>
              <a:t>Goodall</a:t>
            </a:r>
            <a:r>
              <a:rPr lang="en-US" dirty="0" smtClean="0"/>
              <a:t> et al. (eds.), </a:t>
            </a:r>
            <a:r>
              <a:rPr lang="en-US" i="1" dirty="0" smtClean="0"/>
              <a:t>Mathematics and Visualization (Proceedings of </a:t>
            </a:r>
            <a:r>
              <a:rPr lang="en-US" i="1" dirty="0" err="1" smtClean="0"/>
              <a:t>VizSEC</a:t>
            </a:r>
            <a:r>
              <a:rPr lang="en-US" i="1" dirty="0" smtClean="0"/>
              <a:t>)</a:t>
            </a:r>
            <a:r>
              <a:rPr lang="en-US" dirty="0" smtClean="0"/>
              <a:t>, Springer-</a:t>
            </a:r>
            <a:r>
              <a:rPr lang="en-US" dirty="0" err="1" smtClean="0"/>
              <a:t>Verlag</a:t>
            </a:r>
            <a:r>
              <a:rPr lang="en-US" dirty="0" smtClean="0"/>
              <a:t>, August, 2008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www.flovis.net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51454" y="5714683"/>
            <a:ext cx="2602356" cy="822960"/>
          </a:xfrm>
          <a:prstGeom prst="rect">
            <a:avLst/>
          </a:prstGeom>
          <a:solidFill>
            <a:schemeClr val="accent2"/>
          </a:solidFill>
          <a:ln w="28575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b="1" dirty="0" smtClean="0"/>
              <a:t>QUESTIONS?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773" y="4638990"/>
            <a:ext cx="2800027" cy="20047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773" y="2956818"/>
            <a:ext cx="2800027" cy="20047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Content Placeholder 5" descr="eg2.tiff"/>
          <p:cNvPicPr>
            <a:picLocks noChangeAspect="1"/>
          </p:cNvPicPr>
          <p:nvPr/>
        </p:nvPicPr>
        <p:blipFill>
          <a:blip r:embed="rId5"/>
          <a:srcRect l="-1892" r="-1892"/>
          <a:stretch>
            <a:fillRect/>
          </a:stretch>
        </p:blipFill>
        <p:spPr bwMode="auto">
          <a:xfrm>
            <a:off x="5901760" y="1417638"/>
            <a:ext cx="2785040" cy="20047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FloVis</a:t>
            </a:r>
            <a:r>
              <a:rPr lang="en-US" dirty="0" smtClean="0"/>
              <a:t>: Crash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36512" cy="4623832"/>
          </a:xfrm>
        </p:spPr>
        <p:txBody>
          <a:bodyPr>
            <a:normAutofit/>
          </a:bodyPr>
          <a:lstStyle/>
          <a:p>
            <a:r>
              <a:rPr lang="en-US" dirty="0" smtClean="0"/>
              <a:t>Network Visualization Framework</a:t>
            </a:r>
          </a:p>
          <a:p>
            <a:pPr lvl="1"/>
            <a:r>
              <a:rPr lang="en-US" dirty="0" smtClean="0"/>
              <a:t>Promotes extensibility</a:t>
            </a:r>
          </a:p>
          <a:p>
            <a:pPr lvl="2"/>
            <a:r>
              <a:rPr lang="en-US" dirty="0" smtClean="0"/>
              <a:t>Users create plug-ins</a:t>
            </a:r>
          </a:p>
          <a:p>
            <a:pPr lvl="1"/>
            <a:r>
              <a:rPr lang="en-US" dirty="0" smtClean="0"/>
              <a:t>Supports transitioning/pivoting</a:t>
            </a:r>
          </a:p>
          <a:p>
            <a:pPr lvl="2"/>
            <a:r>
              <a:rPr lang="en-US" dirty="0" err="1" smtClean="0"/>
              <a:t>Viz-to-viz</a:t>
            </a:r>
            <a:r>
              <a:rPr lang="en-US" dirty="0" smtClean="0"/>
              <a:t> communication</a:t>
            </a:r>
          </a:p>
          <a:p>
            <a:pPr lvl="2"/>
            <a:r>
              <a:rPr lang="en-US" dirty="0" smtClean="0"/>
              <a:t>Currently in progress…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16" y="107577"/>
            <a:ext cx="8401788" cy="1653988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FlowBundle</a:t>
            </a:r>
            <a:endParaRPr lang="en-US" dirty="0"/>
          </a:p>
        </p:txBody>
      </p:sp>
      <p:pic>
        <p:nvPicPr>
          <p:cNvPr id="4" name="Picture 9" descr="scanner 2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6589" y="1566299"/>
            <a:ext cx="5440363" cy="4975225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FlowBundle</a:t>
            </a:r>
            <a:r>
              <a:rPr lang="en-US" dirty="0" smtClean="0"/>
              <a:t>: Drill down</a:t>
            </a:r>
            <a:endParaRPr lang="en-US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8" y="1869597"/>
            <a:ext cx="7473950" cy="4308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 down: continued</a:t>
            </a:r>
            <a:endParaRPr lang="en-US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96" y="1823153"/>
            <a:ext cx="7705725" cy="4467225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694712" y="4098513"/>
            <a:ext cx="742241" cy="1344447"/>
          </a:xfrm>
          <a:custGeom>
            <a:avLst/>
            <a:gdLst>
              <a:gd name="connsiteX0" fmla="*/ 659770 w 742241"/>
              <a:gd name="connsiteY0" fmla="*/ 41233 h 1344447"/>
              <a:gd name="connsiteX1" fmla="*/ 577299 w 742241"/>
              <a:gd name="connsiteY1" fmla="*/ 65972 h 1344447"/>
              <a:gd name="connsiteX2" fmla="*/ 478333 w 742241"/>
              <a:gd name="connsiteY2" fmla="*/ 90712 h 1344447"/>
              <a:gd name="connsiteX3" fmla="*/ 428851 w 742241"/>
              <a:gd name="connsiteY3" fmla="*/ 98958 h 1344447"/>
              <a:gd name="connsiteX4" fmla="*/ 379368 w 742241"/>
              <a:gd name="connsiteY4" fmla="*/ 123698 h 1344447"/>
              <a:gd name="connsiteX5" fmla="*/ 305144 w 742241"/>
              <a:gd name="connsiteY5" fmla="*/ 148437 h 1344447"/>
              <a:gd name="connsiteX6" fmla="*/ 272155 w 742241"/>
              <a:gd name="connsiteY6" fmla="*/ 173177 h 1344447"/>
              <a:gd name="connsiteX7" fmla="*/ 222672 w 742241"/>
              <a:gd name="connsiteY7" fmla="*/ 197916 h 1344447"/>
              <a:gd name="connsiteX8" fmla="*/ 140201 w 742241"/>
              <a:gd name="connsiteY8" fmla="*/ 247395 h 1344447"/>
              <a:gd name="connsiteX9" fmla="*/ 123707 w 742241"/>
              <a:gd name="connsiteY9" fmla="*/ 272135 h 1344447"/>
              <a:gd name="connsiteX10" fmla="*/ 74224 w 742241"/>
              <a:gd name="connsiteY10" fmla="*/ 338107 h 1344447"/>
              <a:gd name="connsiteX11" fmla="*/ 0 w 742241"/>
              <a:gd name="connsiteY11" fmla="*/ 494790 h 1344447"/>
              <a:gd name="connsiteX12" fmla="*/ 8247 w 742241"/>
              <a:gd name="connsiteY12" fmla="*/ 849390 h 1344447"/>
              <a:gd name="connsiteX13" fmla="*/ 32989 w 742241"/>
              <a:gd name="connsiteY13" fmla="*/ 1047306 h 1344447"/>
              <a:gd name="connsiteX14" fmla="*/ 57730 w 742241"/>
              <a:gd name="connsiteY14" fmla="*/ 1203990 h 1344447"/>
              <a:gd name="connsiteX15" fmla="*/ 82471 w 742241"/>
              <a:gd name="connsiteY15" fmla="*/ 1236976 h 1344447"/>
              <a:gd name="connsiteX16" fmla="*/ 148448 w 742241"/>
              <a:gd name="connsiteY16" fmla="*/ 1294701 h 1344447"/>
              <a:gd name="connsiteX17" fmla="*/ 173190 w 742241"/>
              <a:gd name="connsiteY17" fmla="*/ 1302948 h 1344447"/>
              <a:gd name="connsiteX18" fmla="*/ 206178 w 742241"/>
              <a:gd name="connsiteY18" fmla="*/ 1319441 h 1344447"/>
              <a:gd name="connsiteX19" fmla="*/ 263908 w 742241"/>
              <a:gd name="connsiteY19" fmla="*/ 1327688 h 1344447"/>
              <a:gd name="connsiteX20" fmla="*/ 395862 w 742241"/>
              <a:gd name="connsiteY20" fmla="*/ 1344181 h 1344447"/>
              <a:gd name="connsiteX21" fmla="*/ 519569 w 742241"/>
              <a:gd name="connsiteY21" fmla="*/ 1335934 h 1344447"/>
              <a:gd name="connsiteX22" fmla="*/ 552557 w 742241"/>
              <a:gd name="connsiteY22" fmla="*/ 1311195 h 1344447"/>
              <a:gd name="connsiteX23" fmla="*/ 602040 w 742241"/>
              <a:gd name="connsiteY23" fmla="*/ 1253469 h 1344447"/>
              <a:gd name="connsiteX24" fmla="*/ 618534 w 742241"/>
              <a:gd name="connsiteY24" fmla="*/ 1212236 h 1344447"/>
              <a:gd name="connsiteX25" fmla="*/ 643276 w 742241"/>
              <a:gd name="connsiteY25" fmla="*/ 1162757 h 1344447"/>
              <a:gd name="connsiteX26" fmla="*/ 668017 w 742241"/>
              <a:gd name="connsiteY26" fmla="*/ 1080292 h 1344447"/>
              <a:gd name="connsiteX27" fmla="*/ 684511 w 742241"/>
              <a:gd name="connsiteY27" fmla="*/ 1014320 h 1344447"/>
              <a:gd name="connsiteX28" fmla="*/ 692759 w 742241"/>
              <a:gd name="connsiteY28" fmla="*/ 973088 h 1344447"/>
              <a:gd name="connsiteX29" fmla="*/ 709253 w 742241"/>
              <a:gd name="connsiteY29" fmla="*/ 931855 h 1344447"/>
              <a:gd name="connsiteX30" fmla="*/ 733994 w 742241"/>
              <a:gd name="connsiteY30" fmla="*/ 816404 h 1344447"/>
              <a:gd name="connsiteX31" fmla="*/ 742241 w 742241"/>
              <a:gd name="connsiteY31" fmla="*/ 783418 h 1344447"/>
              <a:gd name="connsiteX32" fmla="*/ 733994 w 742241"/>
              <a:gd name="connsiteY32" fmla="*/ 445311 h 1344447"/>
              <a:gd name="connsiteX33" fmla="*/ 725747 w 742241"/>
              <a:gd name="connsiteY33" fmla="*/ 354600 h 1344447"/>
              <a:gd name="connsiteX34" fmla="*/ 709253 w 742241"/>
              <a:gd name="connsiteY34" fmla="*/ 321614 h 1344447"/>
              <a:gd name="connsiteX35" fmla="*/ 692759 w 742241"/>
              <a:gd name="connsiteY35" fmla="*/ 173177 h 1344447"/>
              <a:gd name="connsiteX36" fmla="*/ 684511 w 742241"/>
              <a:gd name="connsiteY36" fmla="*/ 123698 h 1344447"/>
              <a:gd name="connsiteX37" fmla="*/ 668017 w 742241"/>
              <a:gd name="connsiteY37" fmla="*/ 74219 h 1344447"/>
              <a:gd name="connsiteX38" fmla="*/ 659770 w 742241"/>
              <a:gd name="connsiteY38" fmla="*/ 49479 h 1344447"/>
              <a:gd name="connsiteX39" fmla="*/ 626782 w 742241"/>
              <a:gd name="connsiteY39" fmla="*/ 0 h 134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42241" h="1344447">
                <a:moveTo>
                  <a:pt x="659770" y="41233"/>
                </a:moveTo>
                <a:cubicBezTo>
                  <a:pt x="625271" y="52731"/>
                  <a:pt x="622142" y="54172"/>
                  <a:pt x="577299" y="65972"/>
                </a:cubicBezTo>
                <a:cubicBezTo>
                  <a:pt x="544415" y="74625"/>
                  <a:pt x="511527" y="83336"/>
                  <a:pt x="478333" y="90712"/>
                </a:cubicBezTo>
                <a:cubicBezTo>
                  <a:pt x="462010" y="94339"/>
                  <a:pt x="445345" y="96209"/>
                  <a:pt x="428851" y="98958"/>
                </a:cubicBezTo>
                <a:cubicBezTo>
                  <a:pt x="412357" y="107205"/>
                  <a:pt x="396490" y="116850"/>
                  <a:pt x="379368" y="123698"/>
                </a:cubicBezTo>
                <a:cubicBezTo>
                  <a:pt x="355154" y="133383"/>
                  <a:pt x="328823" y="137509"/>
                  <a:pt x="305144" y="148437"/>
                </a:cubicBezTo>
                <a:cubicBezTo>
                  <a:pt x="292664" y="154197"/>
                  <a:pt x="283942" y="166106"/>
                  <a:pt x="272155" y="173177"/>
                </a:cubicBezTo>
                <a:cubicBezTo>
                  <a:pt x="256342" y="182664"/>
                  <a:pt x="239460" y="190286"/>
                  <a:pt x="222672" y="197916"/>
                </a:cubicBezTo>
                <a:cubicBezTo>
                  <a:pt x="175619" y="219302"/>
                  <a:pt x="180482" y="207116"/>
                  <a:pt x="140201" y="247395"/>
                </a:cubicBezTo>
                <a:cubicBezTo>
                  <a:pt x="133192" y="254403"/>
                  <a:pt x="129537" y="264120"/>
                  <a:pt x="123707" y="272135"/>
                </a:cubicBezTo>
                <a:cubicBezTo>
                  <a:pt x="107538" y="294366"/>
                  <a:pt x="89158" y="315028"/>
                  <a:pt x="74224" y="338107"/>
                </a:cubicBezTo>
                <a:cubicBezTo>
                  <a:pt x="33442" y="401129"/>
                  <a:pt x="27985" y="424834"/>
                  <a:pt x="0" y="494790"/>
                </a:cubicBezTo>
                <a:cubicBezTo>
                  <a:pt x="2749" y="612990"/>
                  <a:pt x="4241" y="731226"/>
                  <a:pt x="8247" y="849390"/>
                </a:cubicBezTo>
                <a:cubicBezTo>
                  <a:pt x="12793" y="983501"/>
                  <a:pt x="8436" y="949105"/>
                  <a:pt x="32989" y="1047306"/>
                </a:cubicBezTo>
                <a:cubicBezTo>
                  <a:pt x="37354" y="1104049"/>
                  <a:pt x="32431" y="1153396"/>
                  <a:pt x="57730" y="1203990"/>
                </a:cubicBezTo>
                <a:cubicBezTo>
                  <a:pt x="63877" y="1216283"/>
                  <a:pt x="73420" y="1226633"/>
                  <a:pt x="82471" y="1236976"/>
                </a:cubicBezTo>
                <a:cubicBezTo>
                  <a:pt x="98440" y="1255225"/>
                  <a:pt x="126654" y="1282248"/>
                  <a:pt x="148448" y="1294701"/>
                </a:cubicBezTo>
                <a:cubicBezTo>
                  <a:pt x="155996" y="1299014"/>
                  <a:pt x="165199" y="1299524"/>
                  <a:pt x="173190" y="1302948"/>
                </a:cubicBezTo>
                <a:cubicBezTo>
                  <a:pt x="184490" y="1307791"/>
                  <a:pt x="194317" y="1316206"/>
                  <a:pt x="206178" y="1319441"/>
                </a:cubicBezTo>
                <a:cubicBezTo>
                  <a:pt x="224932" y="1324555"/>
                  <a:pt x="244695" y="1324732"/>
                  <a:pt x="263908" y="1327688"/>
                </a:cubicBezTo>
                <a:cubicBezTo>
                  <a:pt x="358900" y="1342301"/>
                  <a:pt x="266587" y="1331254"/>
                  <a:pt x="395862" y="1344181"/>
                </a:cubicBezTo>
                <a:cubicBezTo>
                  <a:pt x="437098" y="1341432"/>
                  <a:pt x="479128" y="1344447"/>
                  <a:pt x="519569" y="1335934"/>
                </a:cubicBezTo>
                <a:cubicBezTo>
                  <a:pt x="533019" y="1333103"/>
                  <a:pt x="542121" y="1320139"/>
                  <a:pt x="552557" y="1311195"/>
                </a:cubicBezTo>
                <a:cubicBezTo>
                  <a:pt x="568467" y="1297559"/>
                  <a:pt x="592163" y="1271247"/>
                  <a:pt x="602040" y="1253469"/>
                </a:cubicBezTo>
                <a:cubicBezTo>
                  <a:pt x="609229" y="1240529"/>
                  <a:pt x="612408" y="1225712"/>
                  <a:pt x="618534" y="1212236"/>
                </a:cubicBezTo>
                <a:cubicBezTo>
                  <a:pt x="626165" y="1195449"/>
                  <a:pt x="635029" y="1179250"/>
                  <a:pt x="643276" y="1162757"/>
                </a:cubicBezTo>
                <a:cubicBezTo>
                  <a:pt x="663232" y="1062984"/>
                  <a:pt x="637017" y="1181036"/>
                  <a:pt x="668017" y="1080292"/>
                </a:cubicBezTo>
                <a:cubicBezTo>
                  <a:pt x="674684" y="1058627"/>
                  <a:pt x="679413" y="1036407"/>
                  <a:pt x="684511" y="1014320"/>
                </a:cubicBezTo>
                <a:cubicBezTo>
                  <a:pt x="687663" y="1000663"/>
                  <a:pt x="688731" y="986513"/>
                  <a:pt x="692759" y="973088"/>
                </a:cubicBezTo>
                <a:cubicBezTo>
                  <a:pt x="697013" y="958909"/>
                  <a:pt x="703755" y="945599"/>
                  <a:pt x="709253" y="931855"/>
                </a:cubicBezTo>
                <a:cubicBezTo>
                  <a:pt x="721227" y="860017"/>
                  <a:pt x="713444" y="898597"/>
                  <a:pt x="733994" y="816404"/>
                </a:cubicBezTo>
                <a:lnTo>
                  <a:pt x="742241" y="783418"/>
                </a:lnTo>
                <a:cubicBezTo>
                  <a:pt x="739492" y="670716"/>
                  <a:pt x="738327" y="557964"/>
                  <a:pt x="733994" y="445311"/>
                </a:cubicBezTo>
                <a:cubicBezTo>
                  <a:pt x="732827" y="414972"/>
                  <a:pt x="731702" y="384372"/>
                  <a:pt x="725747" y="354600"/>
                </a:cubicBezTo>
                <a:cubicBezTo>
                  <a:pt x="723336" y="342545"/>
                  <a:pt x="714751" y="332609"/>
                  <a:pt x="709253" y="321614"/>
                </a:cubicBezTo>
                <a:cubicBezTo>
                  <a:pt x="703653" y="265614"/>
                  <a:pt x="700540" y="227640"/>
                  <a:pt x="692759" y="173177"/>
                </a:cubicBezTo>
                <a:cubicBezTo>
                  <a:pt x="690394" y="156625"/>
                  <a:pt x="688567" y="139919"/>
                  <a:pt x="684511" y="123698"/>
                </a:cubicBezTo>
                <a:cubicBezTo>
                  <a:pt x="680294" y="106832"/>
                  <a:pt x="673515" y="90712"/>
                  <a:pt x="668017" y="74219"/>
                </a:cubicBezTo>
                <a:cubicBezTo>
                  <a:pt x="665268" y="65972"/>
                  <a:pt x="664592" y="56712"/>
                  <a:pt x="659770" y="49479"/>
                </a:cubicBezTo>
                <a:lnTo>
                  <a:pt x="626782" y="0"/>
                </a:lnTo>
              </a:path>
            </a:pathLst>
          </a:cu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717490" y="2917079"/>
            <a:ext cx="1460355" cy="541967"/>
          </a:xfrm>
          <a:prstGeom prst="wedgeRoundRectCallout">
            <a:avLst>
              <a:gd name="adj1" fmla="val -6154"/>
              <a:gd name="adj2" fmla="val 18270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Suspicious!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motivated the original query?</a:t>
            </a:r>
          </a:p>
          <a:p>
            <a:pPr lvl="1"/>
            <a:r>
              <a:rPr lang="en-US" dirty="0" smtClean="0"/>
              <a:t>trial-and-error?</a:t>
            </a:r>
            <a:endParaRPr lang="en-US" dirty="0"/>
          </a:p>
        </p:txBody>
      </p:sp>
      <p:pic>
        <p:nvPicPr>
          <p:cNvPr id="4" name="Picture 9" descr="scanner 2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154" y="4237333"/>
            <a:ext cx="1930594" cy="1765533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" name="Picture 9" descr="scanner 2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95369" y="4237333"/>
            <a:ext cx="1930594" cy="1765533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6" name="Picture 9" descr="scanner 2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1130" y="4237333"/>
            <a:ext cx="1930594" cy="1765533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>
            <a:off x="2234971" y="4738709"/>
            <a:ext cx="1311292" cy="8193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New data set</a:t>
            </a:r>
            <a:endParaRPr lang="en-US" sz="1400" dirty="0"/>
          </a:p>
        </p:txBody>
      </p:sp>
      <p:sp>
        <p:nvSpPr>
          <p:cNvPr id="10" name="Right Arrow 9"/>
          <p:cNvSpPr/>
          <p:nvPr/>
        </p:nvSpPr>
        <p:spPr>
          <a:xfrm>
            <a:off x="5634595" y="4709566"/>
            <a:ext cx="1311292" cy="917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New data set</a:t>
            </a:r>
            <a:endParaRPr lang="en-US" sz="1400" dirty="0"/>
          </a:p>
        </p:txBody>
      </p:sp>
      <p:sp>
        <p:nvSpPr>
          <p:cNvPr id="11" name="Cloud Callout 10"/>
          <p:cNvSpPr/>
          <p:nvPr/>
        </p:nvSpPr>
        <p:spPr>
          <a:xfrm>
            <a:off x="1290637" y="3138755"/>
            <a:ext cx="2541185" cy="832476"/>
          </a:xfrm>
          <a:prstGeom prst="cloudCallout">
            <a:avLst>
              <a:gd name="adj1" fmla="val -61969"/>
              <a:gd name="adj2" fmla="val 59679"/>
            </a:avLst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Hmmm… nothing here!</a:t>
            </a:r>
            <a:endParaRPr lang="en-US" dirty="0"/>
          </a:p>
        </p:txBody>
      </p:sp>
      <p:sp>
        <p:nvSpPr>
          <p:cNvPr id="12" name="Cloud Callout 11"/>
          <p:cNvSpPr/>
          <p:nvPr/>
        </p:nvSpPr>
        <p:spPr>
          <a:xfrm>
            <a:off x="4581676" y="3290439"/>
            <a:ext cx="2222445" cy="832476"/>
          </a:xfrm>
          <a:prstGeom prst="cloudCallout">
            <a:avLst>
              <a:gd name="adj1" fmla="val -65253"/>
              <a:gd name="adj2" fmla="val 48781"/>
            </a:avLst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Nothing here either!</a:t>
            </a:r>
            <a:endParaRPr lang="en-US" dirty="0"/>
          </a:p>
        </p:txBody>
      </p:sp>
      <p:sp>
        <p:nvSpPr>
          <p:cNvPr id="13" name="Cloud Callout 12"/>
          <p:cNvSpPr/>
          <p:nvPr/>
        </p:nvSpPr>
        <p:spPr>
          <a:xfrm>
            <a:off x="7185745" y="5179461"/>
            <a:ext cx="1740218" cy="832476"/>
          </a:xfrm>
          <a:prstGeom prst="cloudCallout">
            <a:avLst>
              <a:gd name="adj1" fmla="val -33037"/>
              <a:gd name="adj2" fmla="val -81981"/>
            </a:avLst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I hate this job…</a:t>
            </a:r>
          </a:p>
        </p:txBody>
      </p:sp>
      <p:pic>
        <p:nvPicPr>
          <p:cNvPr id="14" name="Picture 13" descr="j0186106.pict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90710" y="3971231"/>
            <a:ext cx="707571" cy="738335"/>
          </a:xfrm>
          <a:prstGeom prst="rect">
            <a:avLst/>
          </a:prstGeom>
        </p:spPr>
      </p:pic>
      <p:pic>
        <p:nvPicPr>
          <p:cNvPr id="15" name="Picture 14" descr="j0186106.pict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804121" y="3971231"/>
            <a:ext cx="707571" cy="738335"/>
          </a:xfrm>
          <a:prstGeom prst="rect">
            <a:avLst/>
          </a:prstGeom>
        </p:spPr>
      </p:pic>
      <p:pic>
        <p:nvPicPr>
          <p:cNvPr id="16" name="Picture 15" descr="j0186106.pict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452587" y="3971231"/>
            <a:ext cx="707571" cy="738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OverFlow</a:t>
            </a:r>
            <a:r>
              <a:rPr lang="en-US" dirty="0" smtClean="0"/>
              <a:t>: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a starting point</a:t>
            </a:r>
          </a:p>
          <a:p>
            <a:r>
              <a:rPr lang="en-US" dirty="0" smtClean="0"/>
              <a:t>We don’t want to go back to the data every time nothing is found worth investigating</a:t>
            </a:r>
          </a:p>
          <a:p>
            <a:pPr lvl="1"/>
            <a:r>
              <a:rPr lang="en-US" dirty="0" smtClean="0"/>
              <a:t>(reduce “cognitive load” or “cognitive burden”)</a:t>
            </a:r>
          </a:p>
          <a:p>
            <a:r>
              <a:rPr lang="en-US" dirty="0" err="1" smtClean="0"/>
              <a:t>FloCon</a:t>
            </a:r>
            <a:r>
              <a:rPr lang="en-US" dirty="0" smtClean="0"/>
              <a:t> 2009: </a:t>
            </a:r>
            <a:r>
              <a:rPr lang="en-US" dirty="0" smtClean="0"/>
              <a:t>analysts described need to group </a:t>
            </a:r>
            <a:r>
              <a:rPr lang="en-US" dirty="0" err="1" smtClean="0"/>
              <a:t>IPs</a:t>
            </a:r>
            <a:endParaRPr lang="en-US" dirty="0" smtClean="0"/>
          </a:p>
          <a:p>
            <a:pPr lvl="1"/>
            <a:r>
              <a:rPr lang="en-US" dirty="0" smtClean="0"/>
              <a:t>Organizational groupings</a:t>
            </a:r>
          </a:p>
          <a:p>
            <a:pPr lvl="1"/>
            <a:r>
              <a:rPr lang="en-US" dirty="0" smtClean="0"/>
              <a:t>Top-N lists</a:t>
            </a:r>
          </a:p>
          <a:p>
            <a:pPr lvl="1"/>
            <a:r>
              <a:rPr lang="en-US" dirty="0" smtClean="0"/>
              <a:t>Etc.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OverFlow</a:t>
            </a:r>
            <a:endParaRPr lang="en-US" dirty="0"/>
          </a:p>
        </p:txBody>
      </p:sp>
      <p:pic>
        <p:nvPicPr>
          <p:cNvPr id="4" name="Picture 3" descr="Pictur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5" y="1571312"/>
            <a:ext cx="7816471" cy="5066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FFFFFF"/>
      </a:dk1>
      <a:lt1>
        <a:srgbClr val="000000"/>
      </a:lt1>
      <a:dk2>
        <a:srgbClr val="212C28"/>
      </a:dk2>
      <a:lt2>
        <a:srgbClr val="7C9BA5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</a:majorFont>
      <a:minorFont>
        <a:latin typeface="Candara"/>
        <a:ea typeface=""/>
        <a:cs typeface=""/>
        <a:font script="Jpan" typeface="ＭＳ Ｐゴシック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673</TotalTime>
  <Words>836</Words>
  <Application>Microsoft Macintosh PowerPoint</Application>
  <PresentationFormat>On-screen Show (4:3)</PresentationFormat>
  <Paragraphs>126</Paragraphs>
  <Slides>26</Slides>
  <Notes>15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Orbit</vt:lpstr>
      <vt:lpstr>OverFlow: An Overview Visualization for Network Analysis</vt:lpstr>
      <vt:lpstr>Outline</vt:lpstr>
      <vt:lpstr>FloVis: Crash Course</vt:lpstr>
      <vt:lpstr>Example: FlowBundle</vt:lpstr>
      <vt:lpstr>FlowBundle: Drill down</vt:lpstr>
      <vt:lpstr>Drill down: continued</vt:lpstr>
      <vt:lpstr>Question!</vt:lpstr>
      <vt:lpstr>OverFlow: Motivation</vt:lpstr>
      <vt:lpstr>OverFlow</vt:lpstr>
      <vt:lpstr>Data Representation</vt:lpstr>
      <vt:lpstr>Visualizing Hierarchies</vt:lpstr>
      <vt:lpstr>Visualizing Volumes</vt:lpstr>
      <vt:lpstr>Visualizing Volumes</vt:lpstr>
      <vt:lpstr>Visualizing Volumes</vt:lpstr>
      <vt:lpstr>Visualizing Communications</vt:lpstr>
      <vt:lpstr>Transitioning Over Time</vt:lpstr>
      <vt:lpstr>Case Study</vt:lpstr>
      <vt:lpstr>Case Study</vt:lpstr>
      <vt:lpstr>Case Study</vt:lpstr>
      <vt:lpstr>Case Study</vt:lpstr>
      <vt:lpstr>Case Study</vt:lpstr>
      <vt:lpstr>Case Study</vt:lpstr>
      <vt:lpstr>FloVis: Context</vt:lpstr>
      <vt:lpstr>Future Work</vt:lpstr>
      <vt:lpstr>Conclusions</vt:lpstr>
      <vt:lpstr>Learn more…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OverFlow: An Overview Visualization for Network Analysis</dc:title>
  <dc:creator>Joel Glanfield</dc:creator>
  <cp:lastModifiedBy>Joel Glanfield</cp:lastModifiedBy>
  <cp:revision>76</cp:revision>
  <dcterms:created xsi:type="dcterms:W3CDTF">2009-10-11T12:34:20Z</dcterms:created>
  <dcterms:modified xsi:type="dcterms:W3CDTF">2009-10-11T13:53:14Z</dcterms:modified>
</cp:coreProperties>
</file>